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7"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86AF8"/>
    <a:srgbClr val="523C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p:scale>
          <a:sx n="95" d="100"/>
          <a:sy n="95" d="100"/>
        </p:scale>
        <p:origin x="1344" y="-3006"/>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F5AA056-9F0C-495C-A0F7-14F9CB7CDB05}" type="datetimeFigureOut">
              <a:rPr kumimoji="1" lang="ja-JP" altLang="en-US" smtClean="0"/>
              <a:t>2021/10/15</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FE7A4C2-E5EE-4CD7-AE31-A2D80AF91070}" type="slidenum">
              <a:rPr kumimoji="1" lang="ja-JP" altLang="en-US" smtClean="0"/>
              <a:t>‹#›</a:t>
            </a:fld>
            <a:endParaRPr kumimoji="1" lang="ja-JP" altLang="en-US"/>
          </a:p>
        </p:txBody>
      </p:sp>
    </p:spTree>
    <p:extLst>
      <p:ext uri="{BB962C8B-B14F-4D97-AF65-F5344CB8AC3E}">
        <p14:creationId xmlns:p14="http://schemas.microsoft.com/office/powerpoint/2010/main" val="12950818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9004AE2-0367-4633-B210-8F73B4C81CD1}" type="datetimeFigureOut">
              <a:rPr kumimoji="1" lang="ja-JP" altLang="en-US" smtClean="0"/>
              <a:t>2021/10/15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564AB35-A6DD-408E-8771-90B2868DBFC1}" type="slidenum">
              <a:rPr kumimoji="1" lang="ja-JP" altLang="en-US" smtClean="0"/>
              <a:t>‹#›</a:t>
            </a:fld>
            <a:endParaRPr kumimoji="1" lang="ja-JP" altLang="en-US"/>
          </a:p>
        </p:txBody>
      </p:sp>
    </p:spTree>
    <p:extLst>
      <p:ext uri="{BB962C8B-B14F-4D97-AF65-F5344CB8AC3E}">
        <p14:creationId xmlns:p14="http://schemas.microsoft.com/office/powerpoint/2010/main" val="13126045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9004AE2-0367-4633-B210-8F73B4C81CD1}" type="datetimeFigureOut">
              <a:rPr kumimoji="1" lang="ja-JP" altLang="en-US" smtClean="0"/>
              <a:t>2021/10/15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564AB35-A6DD-408E-8771-90B2868DBFC1}" type="slidenum">
              <a:rPr kumimoji="1" lang="ja-JP" altLang="en-US" smtClean="0"/>
              <a:t>‹#›</a:t>
            </a:fld>
            <a:endParaRPr kumimoji="1" lang="ja-JP" altLang="en-US"/>
          </a:p>
        </p:txBody>
      </p:sp>
    </p:spTree>
    <p:extLst>
      <p:ext uri="{BB962C8B-B14F-4D97-AF65-F5344CB8AC3E}">
        <p14:creationId xmlns:p14="http://schemas.microsoft.com/office/powerpoint/2010/main" val="21911767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9004AE2-0367-4633-B210-8F73B4C81CD1}" type="datetimeFigureOut">
              <a:rPr kumimoji="1" lang="ja-JP" altLang="en-US" smtClean="0"/>
              <a:t>2021/10/15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564AB35-A6DD-408E-8771-90B2868DBFC1}" type="slidenum">
              <a:rPr kumimoji="1" lang="ja-JP" altLang="en-US" smtClean="0"/>
              <a:t>‹#›</a:t>
            </a:fld>
            <a:endParaRPr kumimoji="1" lang="ja-JP" altLang="en-US"/>
          </a:p>
        </p:txBody>
      </p:sp>
    </p:spTree>
    <p:extLst>
      <p:ext uri="{BB962C8B-B14F-4D97-AF65-F5344CB8AC3E}">
        <p14:creationId xmlns:p14="http://schemas.microsoft.com/office/powerpoint/2010/main" val="13868728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9004AE2-0367-4633-B210-8F73B4C81CD1}" type="datetimeFigureOut">
              <a:rPr kumimoji="1" lang="ja-JP" altLang="en-US" smtClean="0"/>
              <a:t>2021/10/15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564AB35-A6DD-408E-8771-90B2868DBFC1}" type="slidenum">
              <a:rPr kumimoji="1" lang="ja-JP" altLang="en-US" smtClean="0"/>
              <a:t>‹#›</a:t>
            </a:fld>
            <a:endParaRPr kumimoji="1" lang="ja-JP" altLang="en-US"/>
          </a:p>
        </p:txBody>
      </p:sp>
    </p:spTree>
    <p:extLst>
      <p:ext uri="{BB962C8B-B14F-4D97-AF65-F5344CB8AC3E}">
        <p14:creationId xmlns:p14="http://schemas.microsoft.com/office/powerpoint/2010/main" val="18209142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9004AE2-0367-4633-B210-8F73B4C81CD1}" type="datetimeFigureOut">
              <a:rPr kumimoji="1" lang="ja-JP" altLang="en-US" smtClean="0"/>
              <a:t>2021/10/15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564AB35-A6DD-408E-8771-90B2868DBFC1}" type="slidenum">
              <a:rPr kumimoji="1" lang="ja-JP" altLang="en-US" smtClean="0"/>
              <a:t>‹#›</a:t>
            </a:fld>
            <a:endParaRPr kumimoji="1" lang="ja-JP" altLang="en-US"/>
          </a:p>
        </p:txBody>
      </p:sp>
    </p:spTree>
    <p:extLst>
      <p:ext uri="{BB962C8B-B14F-4D97-AF65-F5344CB8AC3E}">
        <p14:creationId xmlns:p14="http://schemas.microsoft.com/office/powerpoint/2010/main" val="722888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9004AE2-0367-4633-B210-8F73B4C81CD1}" type="datetimeFigureOut">
              <a:rPr kumimoji="1" lang="ja-JP" altLang="en-US" smtClean="0"/>
              <a:t>2021/10/15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564AB35-A6DD-408E-8771-90B2868DBFC1}" type="slidenum">
              <a:rPr kumimoji="1" lang="ja-JP" altLang="en-US" smtClean="0"/>
              <a:t>‹#›</a:t>
            </a:fld>
            <a:endParaRPr kumimoji="1" lang="ja-JP" altLang="en-US"/>
          </a:p>
        </p:txBody>
      </p:sp>
    </p:spTree>
    <p:extLst>
      <p:ext uri="{BB962C8B-B14F-4D97-AF65-F5344CB8AC3E}">
        <p14:creationId xmlns:p14="http://schemas.microsoft.com/office/powerpoint/2010/main" val="5961843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D9004AE2-0367-4633-B210-8F73B4C81CD1}" type="datetimeFigureOut">
              <a:rPr kumimoji="1" lang="ja-JP" altLang="en-US" smtClean="0"/>
              <a:t>2021/10/15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564AB35-A6DD-408E-8771-90B2868DBFC1}" type="slidenum">
              <a:rPr kumimoji="1" lang="ja-JP" altLang="en-US" smtClean="0"/>
              <a:t>‹#›</a:t>
            </a:fld>
            <a:endParaRPr kumimoji="1" lang="ja-JP" altLang="en-US"/>
          </a:p>
        </p:txBody>
      </p:sp>
    </p:spTree>
    <p:extLst>
      <p:ext uri="{BB962C8B-B14F-4D97-AF65-F5344CB8AC3E}">
        <p14:creationId xmlns:p14="http://schemas.microsoft.com/office/powerpoint/2010/main" val="28452961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D9004AE2-0367-4633-B210-8F73B4C81CD1}" type="datetimeFigureOut">
              <a:rPr kumimoji="1" lang="ja-JP" altLang="en-US" smtClean="0"/>
              <a:t>2021/10/15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564AB35-A6DD-408E-8771-90B2868DBFC1}" type="slidenum">
              <a:rPr kumimoji="1" lang="ja-JP" altLang="en-US" smtClean="0"/>
              <a:t>‹#›</a:t>
            </a:fld>
            <a:endParaRPr kumimoji="1" lang="ja-JP" altLang="en-US"/>
          </a:p>
        </p:txBody>
      </p:sp>
    </p:spTree>
    <p:extLst>
      <p:ext uri="{BB962C8B-B14F-4D97-AF65-F5344CB8AC3E}">
        <p14:creationId xmlns:p14="http://schemas.microsoft.com/office/powerpoint/2010/main" val="9276446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004AE2-0367-4633-B210-8F73B4C81CD1}" type="datetimeFigureOut">
              <a:rPr kumimoji="1" lang="ja-JP" altLang="en-US" smtClean="0"/>
              <a:t>2021/10/15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564AB35-A6DD-408E-8771-90B2868DBFC1}" type="slidenum">
              <a:rPr kumimoji="1" lang="ja-JP" altLang="en-US" smtClean="0"/>
              <a:t>‹#›</a:t>
            </a:fld>
            <a:endParaRPr kumimoji="1" lang="ja-JP" altLang="en-US"/>
          </a:p>
        </p:txBody>
      </p:sp>
    </p:spTree>
    <p:extLst>
      <p:ext uri="{BB962C8B-B14F-4D97-AF65-F5344CB8AC3E}">
        <p14:creationId xmlns:p14="http://schemas.microsoft.com/office/powerpoint/2010/main" val="11675822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9004AE2-0367-4633-B210-8F73B4C81CD1}" type="datetimeFigureOut">
              <a:rPr kumimoji="1" lang="ja-JP" altLang="en-US" smtClean="0"/>
              <a:t>2021/10/15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564AB35-A6DD-408E-8771-90B2868DBFC1}" type="slidenum">
              <a:rPr kumimoji="1" lang="ja-JP" altLang="en-US" smtClean="0"/>
              <a:t>‹#›</a:t>
            </a:fld>
            <a:endParaRPr kumimoji="1" lang="ja-JP" altLang="en-US"/>
          </a:p>
        </p:txBody>
      </p:sp>
    </p:spTree>
    <p:extLst>
      <p:ext uri="{BB962C8B-B14F-4D97-AF65-F5344CB8AC3E}">
        <p14:creationId xmlns:p14="http://schemas.microsoft.com/office/powerpoint/2010/main" val="18806327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9004AE2-0367-4633-B210-8F73B4C81CD1}" type="datetimeFigureOut">
              <a:rPr kumimoji="1" lang="ja-JP" altLang="en-US" smtClean="0"/>
              <a:t>2021/10/15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564AB35-A6DD-408E-8771-90B2868DBFC1}" type="slidenum">
              <a:rPr kumimoji="1" lang="ja-JP" altLang="en-US" smtClean="0"/>
              <a:t>‹#›</a:t>
            </a:fld>
            <a:endParaRPr kumimoji="1" lang="ja-JP" altLang="en-US"/>
          </a:p>
        </p:txBody>
      </p:sp>
    </p:spTree>
    <p:extLst>
      <p:ext uri="{BB962C8B-B14F-4D97-AF65-F5344CB8AC3E}">
        <p14:creationId xmlns:p14="http://schemas.microsoft.com/office/powerpoint/2010/main" val="22918518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D9004AE2-0367-4633-B210-8F73B4C81CD1}" type="datetimeFigureOut">
              <a:rPr kumimoji="1" lang="ja-JP" altLang="en-US" smtClean="0"/>
              <a:t>2021/10/15</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6564AB35-A6DD-408E-8771-90B2868DBFC1}" type="slidenum">
              <a:rPr kumimoji="1" lang="ja-JP" altLang="en-US" smtClean="0"/>
              <a:t>‹#›</a:t>
            </a:fld>
            <a:endParaRPr kumimoji="1" lang="ja-JP" altLang="en-US"/>
          </a:p>
        </p:txBody>
      </p:sp>
    </p:spTree>
    <p:extLst>
      <p:ext uri="{BB962C8B-B14F-4D97-AF65-F5344CB8AC3E}">
        <p14:creationId xmlns:p14="http://schemas.microsoft.com/office/powerpoint/2010/main" val="12592996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609600"/>
            <a:ext cx="6858000" cy="1034826"/>
          </a:xfrm>
          <a:prstGeom prst="rect">
            <a:avLst/>
          </a:prstGeom>
          <a:solidFill>
            <a:srgbClr val="386AF8"/>
          </a:solidFill>
          <a:ln>
            <a:solidFill>
              <a:srgbClr val="386A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latin typeface="メイリオ" panose="020B0604030504040204" pitchFamily="50" charset="-128"/>
                <a:ea typeface="メイリオ" panose="020B0604030504040204" pitchFamily="50" charset="-128"/>
              </a:rPr>
              <a:t>マイナポータル上で健診結果などを</a:t>
            </a:r>
            <a:br>
              <a:rPr kumimoji="1" lang="en-US" altLang="ja-JP" sz="2800" b="1" dirty="0">
                <a:latin typeface="メイリオ" panose="020B0604030504040204" pitchFamily="50" charset="-128"/>
                <a:ea typeface="メイリオ" panose="020B0604030504040204" pitchFamily="50" charset="-128"/>
              </a:rPr>
            </a:br>
            <a:r>
              <a:rPr kumimoji="1" lang="ja-JP" altLang="en-US" sz="2800" b="1" dirty="0">
                <a:latin typeface="メイリオ" panose="020B0604030504040204" pitchFamily="50" charset="-128"/>
                <a:ea typeface="メイリオ" panose="020B0604030504040204" pitchFamily="50" charset="-128"/>
              </a:rPr>
              <a:t>閲覧できるようになります</a:t>
            </a:r>
          </a:p>
        </p:txBody>
      </p:sp>
      <p:sp>
        <p:nvSpPr>
          <p:cNvPr id="5" name="正方形/長方形 4"/>
          <p:cNvSpPr/>
          <p:nvPr/>
        </p:nvSpPr>
        <p:spPr>
          <a:xfrm>
            <a:off x="0" y="0"/>
            <a:ext cx="6854048" cy="609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solidFill>
                  <a:srgbClr val="386AF8"/>
                </a:solidFill>
                <a:latin typeface="メイリオ" panose="020B0604030504040204" pitchFamily="50" charset="-128"/>
                <a:ea typeface="メイリオ" panose="020B0604030504040204" pitchFamily="50" charset="-128"/>
              </a:rPr>
              <a:t>特定健診の対象年齢の加入者の皆さま</a:t>
            </a:r>
          </a:p>
        </p:txBody>
      </p:sp>
      <p:sp>
        <p:nvSpPr>
          <p:cNvPr id="25" name="角丸四角形 24"/>
          <p:cNvSpPr/>
          <p:nvPr/>
        </p:nvSpPr>
        <p:spPr>
          <a:xfrm>
            <a:off x="1304925" y="3749909"/>
            <a:ext cx="4248150" cy="1417644"/>
          </a:xfrm>
          <a:prstGeom prst="round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b="1" dirty="0">
              <a:latin typeface="メイリオ" panose="020B0604030504040204" pitchFamily="50" charset="-128"/>
              <a:ea typeface="メイリオ" panose="020B0604030504040204" pitchFamily="50" charset="-128"/>
            </a:endParaRPr>
          </a:p>
        </p:txBody>
      </p:sp>
      <p:sp>
        <p:nvSpPr>
          <p:cNvPr id="30" name="正方形/長方形 29"/>
          <p:cNvSpPr/>
          <p:nvPr/>
        </p:nvSpPr>
        <p:spPr>
          <a:xfrm>
            <a:off x="266700" y="7378290"/>
            <a:ext cx="6324600" cy="799410"/>
          </a:xfrm>
          <a:prstGeom prst="rect">
            <a:avLst/>
          </a:prstGeom>
          <a:solidFill>
            <a:schemeClr val="bg1"/>
          </a:solidFill>
          <a:ln w="38100">
            <a:solidFill>
              <a:srgbClr val="386AF8"/>
            </a:solidFill>
          </a:ln>
        </p:spPr>
        <p:style>
          <a:lnRef idx="2">
            <a:schemeClr val="accent1">
              <a:shade val="50000"/>
            </a:schemeClr>
          </a:lnRef>
          <a:fillRef idx="1">
            <a:schemeClr val="accent1"/>
          </a:fillRef>
          <a:effectRef idx="0">
            <a:schemeClr val="accent1"/>
          </a:effectRef>
          <a:fontRef idx="minor">
            <a:schemeClr val="lt1"/>
          </a:fontRef>
        </p:style>
        <p:txBody>
          <a:bodyPr tIns="180000" rtlCol="0" anchor="ctr"/>
          <a:lstStyle/>
          <a:p>
            <a:pPr algn="ctr"/>
            <a:r>
              <a:rPr kumimoji="1" lang="ja-JP" altLang="en-US" sz="1600" dirty="0">
                <a:solidFill>
                  <a:schemeClr val="tx1"/>
                </a:solidFill>
                <a:latin typeface="メイリオ" panose="020B0604030504040204" pitchFamily="50" charset="-128"/>
                <a:ea typeface="メイリオ" panose="020B0604030504040204" pitchFamily="50" charset="-128"/>
              </a:rPr>
              <a:t>令和３年</a:t>
            </a:r>
            <a:r>
              <a:rPr kumimoji="1" lang="en-US" altLang="ja-JP" sz="1600" dirty="0">
                <a:solidFill>
                  <a:schemeClr val="tx1"/>
                </a:solidFill>
                <a:latin typeface="メイリオ" panose="020B0604030504040204" pitchFamily="50" charset="-128"/>
                <a:ea typeface="メイリオ" panose="020B0604030504040204" pitchFamily="50" charset="-128"/>
              </a:rPr>
              <a:t>11</a:t>
            </a:r>
            <a:r>
              <a:rPr kumimoji="1" lang="ja-JP" altLang="en-US" sz="1600" dirty="0">
                <a:solidFill>
                  <a:schemeClr val="tx1"/>
                </a:solidFill>
                <a:latin typeface="メイリオ" panose="020B0604030504040204" pitchFamily="50" charset="-128"/>
                <a:ea typeface="メイリオ" panose="020B0604030504040204" pitchFamily="50" charset="-128"/>
              </a:rPr>
              <a:t>月１日までに登録完了予定</a:t>
            </a:r>
          </a:p>
        </p:txBody>
      </p:sp>
      <p:sp>
        <p:nvSpPr>
          <p:cNvPr id="26" name="テキスト ボックス 25"/>
          <p:cNvSpPr txBox="1"/>
          <p:nvPr/>
        </p:nvSpPr>
        <p:spPr>
          <a:xfrm>
            <a:off x="165100" y="5472762"/>
            <a:ext cx="6527800" cy="923330"/>
          </a:xfrm>
          <a:prstGeom prst="rect">
            <a:avLst/>
          </a:prstGeom>
          <a:noFill/>
        </p:spPr>
        <p:txBody>
          <a:bodyPr wrap="square" rtlCol="0">
            <a:spAutoFit/>
          </a:bodyPr>
          <a:lstStyle/>
          <a:p>
            <a:pPr marL="285750" indent="-285750">
              <a:buFont typeface="Wingdings" panose="05000000000000000000" pitchFamily="2" charset="2"/>
              <a:buChar char="u"/>
            </a:pPr>
            <a:r>
              <a:rPr kumimoji="1" lang="ja-JP" altLang="en-US" dirty="0">
                <a:latin typeface="メイリオ" panose="020B0604030504040204" pitchFamily="50" charset="-128"/>
                <a:ea typeface="メイリオ" panose="020B0604030504040204" pitchFamily="50" charset="-128"/>
              </a:rPr>
              <a:t>この仕組みを用いて、令和２年度以降に受診していただいた健診の結果を閲覧できるよう、下記のスケジュールでデータを登録する予定です。</a:t>
            </a:r>
          </a:p>
        </p:txBody>
      </p:sp>
      <p:sp>
        <p:nvSpPr>
          <p:cNvPr id="28" name="正方形/長方形 27"/>
          <p:cNvSpPr/>
          <p:nvPr/>
        </p:nvSpPr>
        <p:spPr>
          <a:xfrm>
            <a:off x="419100" y="7108345"/>
            <a:ext cx="6019800" cy="420111"/>
          </a:xfrm>
          <a:prstGeom prst="rect">
            <a:avLst/>
          </a:prstGeom>
          <a:solidFill>
            <a:srgbClr val="386AF8"/>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latin typeface="メイリオ" panose="020B0604030504040204" pitchFamily="50" charset="-128"/>
                <a:ea typeface="メイリオ" panose="020B0604030504040204" pitchFamily="50" charset="-128"/>
              </a:rPr>
              <a:t>令和２年度（令和２年４月１日～令和３年３月</a:t>
            </a:r>
            <a:r>
              <a:rPr kumimoji="1" lang="en-US" altLang="ja-JP" sz="1200" b="1" dirty="0">
                <a:latin typeface="メイリオ" panose="020B0604030504040204" pitchFamily="50" charset="-128"/>
                <a:ea typeface="メイリオ" panose="020B0604030504040204" pitchFamily="50" charset="-128"/>
              </a:rPr>
              <a:t>31</a:t>
            </a:r>
            <a:r>
              <a:rPr kumimoji="1" lang="ja-JP" altLang="en-US" sz="1200" b="1" dirty="0">
                <a:latin typeface="メイリオ" panose="020B0604030504040204" pitchFamily="50" charset="-128"/>
                <a:ea typeface="メイリオ" panose="020B0604030504040204" pitchFamily="50" charset="-128"/>
              </a:rPr>
              <a:t>日）健診実施分登録予定時期</a:t>
            </a:r>
          </a:p>
        </p:txBody>
      </p:sp>
      <p:sp>
        <p:nvSpPr>
          <p:cNvPr id="31" name="正方形/長方形 30"/>
          <p:cNvSpPr/>
          <p:nvPr/>
        </p:nvSpPr>
        <p:spPr>
          <a:xfrm>
            <a:off x="266700" y="8591530"/>
            <a:ext cx="6324600" cy="799410"/>
          </a:xfrm>
          <a:prstGeom prst="rect">
            <a:avLst/>
          </a:prstGeom>
          <a:solidFill>
            <a:schemeClr val="bg1"/>
          </a:solidFill>
          <a:ln w="38100">
            <a:solidFill>
              <a:srgbClr val="386AF8"/>
            </a:solidFill>
          </a:ln>
        </p:spPr>
        <p:style>
          <a:lnRef idx="2">
            <a:schemeClr val="accent1">
              <a:shade val="50000"/>
            </a:schemeClr>
          </a:lnRef>
          <a:fillRef idx="1">
            <a:schemeClr val="accent1"/>
          </a:fillRef>
          <a:effectRef idx="0">
            <a:schemeClr val="accent1"/>
          </a:effectRef>
          <a:fontRef idx="minor">
            <a:schemeClr val="lt1"/>
          </a:fontRef>
        </p:style>
        <p:txBody>
          <a:bodyPr tIns="180000" rtlCol="0" anchor="ctr"/>
          <a:lstStyle/>
          <a:p>
            <a:pPr algn="ctr"/>
            <a:r>
              <a:rPr kumimoji="1" lang="ja-JP" altLang="en-US" sz="1600" dirty="0">
                <a:solidFill>
                  <a:schemeClr val="tx1"/>
                </a:solidFill>
                <a:latin typeface="メイリオ" panose="020B0604030504040204" pitchFamily="50" charset="-128"/>
                <a:ea typeface="メイリオ" panose="020B0604030504040204" pitchFamily="50" charset="-128"/>
              </a:rPr>
              <a:t>健診受診年度の翌年度の</a:t>
            </a:r>
            <a:r>
              <a:rPr kumimoji="1" lang="en-US" altLang="ja-JP" sz="1600" dirty="0">
                <a:solidFill>
                  <a:schemeClr val="tx1"/>
                </a:solidFill>
                <a:latin typeface="メイリオ" panose="020B0604030504040204" pitchFamily="50" charset="-128"/>
                <a:ea typeface="メイリオ" panose="020B0604030504040204" pitchFamily="50" charset="-128"/>
              </a:rPr>
              <a:t>11</a:t>
            </a:r>
            <a:r>
              <a:rPr kumimoji="1" lang="ja-JP" altLang="en-US" sz="1600" dirty="0">
                <a:solidFill>
                  <a:schemeClr val="tx1"/>
                </a:solidFill>
                <a:latin typeface="メイリオ" panose="020B0604030504040204" pitchFamily="50" charset="-128"/>
                <a:ea typeface="メイリオ" panose="020B0604030504040204" pitchFamily="50" charset="-128"/>
              </a:rPr>
              <a:t>月１日までに登録完了予定</a:t>
            </a:r>
          </a:p>
        </p:txBody>
      </p:sp>
      <p:sp>
        <p:nvSpPr>
          <p:cNvPr id="29" name="正方形/長方形 28"/>
          <p:cNvSpPr/>
          <p:nvPr/>
        </p:nvSpPr>
        <p:spPr>
          <a:xfrm>
            <a:off x="419100" y="8298212"/>
            <a:ext cx="6019800" cy="420111"/>
          </a:xfrm>
          <a:prstGeom prst="rect">
            <a:avLst/>
          </a:prstGeom>
          <a:solidFill>
            <a:srgbClr val="386AF8"/>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latin typeface="メイリオ" panose="020B0604030504040204" pitchFamily="50" charset="-128"/>
                <a:ea typeface="メイリオ" panose="020B0604030504040204" pitchFamily="50" charset="-128"/>
              </a:rPr>
              <a:t>令和３年度以降（令和３年４月１日以降）健診実施分登録予定時期</a:t>
            </a:r>
          </a:p>
        </p:txBody>
      </p:sp>
      <p:sp>
        <p:nvSpPr>
          <p:cNvPr id="34" name="テキスト ボックス 33"/>
          <p:cNvSpPr txBox="1"/>
          <p:nvPr/>
        </p:nvSpPr>
        <p:spPr>
          <a:xfrm>
            <a:off x="165100" y="9426982"/>
            <a:ext cx="6527800" cy="523220"/>
          </a:xfrm>
          <a:prstGeom prst="rect">
            <a:avLst/>
          </a:prstGeom>
          <a:noFill/>
        </p:spPr>
        <p:txBody>
          <a:bodyPr wrap="square" rtlCol="0">
            <a:spAutoFit/>
          </a:bodyPr>
          <a:lstStyle/>
          <a:p>
            <a:r>
              <a:rPr kumimoji="1" lang="en-US" altLang="ja-JP" sz="1400" dirty="0">
                <a:latin typeface="メイリオ" panose="020B0604030504040204" pitchFamily="50" charset="-128"/>
                <a:ea typeface="メイリオ" panose="020B0604030504040204" pitchFamily="50" charset="-128"/>
              </a:rPr>
              <a:t>【</a:t>
            </a:r>
            <a:r>
              <a:rPr kumimoji="1" lang="ja-JP" altLang="en-US" sz="1400" dirty="0">
                <a:latin typeface="メイリオ" panose="020B0604030504040204" pitchFamily="50" charset="-128"/>
                <a:ea typeface="メイリオ" panose="020B0604030504040204" pitchFamily="50" charset="-128"/>
              </a:rPr>
              <a:t>お問い合わせ先</a:t>
            </a:r>
            <a:r>
              <a:rPr kumimoji="1" lang="en-US" altLang="ja-JP" sz="1400" dirty="0">
                <a:latin typeface="メイリオ" panose="020B0604030504040204" pitchFamily="50" charset="-128"/>
                <a:ea typeface="メイリオ" panose="020B0604030504040204" pitchFamily="50" charset="-128"/>
              </a:rPr>
              <a:t>】</a:t>
            </a:r>
          </a:p>
          <a:p>
            <a:r>
              <a:rPr kumimoji="1" lang="ja-JP" altLang="en-US" sz="1400" dirty="0">
                <a:latin typeface="メイリオ" panose="020B0604030504040204" pitchFamily="50" charset="-128"/>
                <a:ea typeface="メイリオ" panose="020B0604030504040204" pitchFamily="50" charset="-128"/>
              </a:rPr>
              <a:t>曙ブレーキ工業健康保険組合　</a:t>
            </a:r>
            <a:r>
              <a:rPr kumimoji="1" lang="en-US" altLang="ja-JP" sz="1400" dirty="0">
                <a:latin typeface="メイリオ" panose="020B0604030504040204" pitchFamily="50" charset="-128"/>
                <a:ea typeface="メイリオ" panose="020B0604030504040204" pitchFamily="50" charset="-128"/>
              </a:rPr>
              <a:t>TEL</a:t>
            </a:r>
            <a:r>
              <a:rPr kumimoji="1" lang="ja-JP" altLang="en-US" sz="1400" dirty="0">
                <a:latin typeface="メイリオ" panose="020B0604030504040204" pitchFamily="50" charset="-128"/>
                <a:ea typeface="メイリオ" panose="020B0604030504040204" pitchFamily="50" charset="-128"/>
              </a:rPr>
              <a:t>：</a:t>
            </a:r>
            <a:r>
              <a:rPr kumimoji="1" lang="en-US" altLang="ja-JP" sz="1400" dirty="0">
                <a:latin typeface="メイリオ" panose="020B0604030504040204" pitchFamily="50" charset="-128"/>
                <a:ea typeface="メイリオ" panose="020B0604030504040204" pitchFamily="50" charset="-128"/>
              </a:rPr>
              <a:t>048-561-3575</a:t>
            </a:r>
            <a:endParaRPr kumimoji="1" lang="ja-JP" altLang="en-US" sz="1400" dirty="0">
              <a:latin typeface="メイリオ" panose="020B0604030504040204" pitchFamily="50" charset="-128"/>
              <a:ea typeface="メイリオ" panose="020B0604030504040204" pitchFamily="50" charset="-128"/>
            </a:endParaRPr>
          </a:p>
        </p:txBody>
      </p:sp>
      <p:sp>
        <p:nvSpPr>
          <p:cNvPr id="2" name="正方形/長方形 1"/>
          <p:cNvSpPr/>
          <p:nvPr/>
        </p:nvSpPr>
        <p:spPr>
          <a:xfrm>
            <a:off x="1602356" y="4326111"/>
            <a:ext cx="3649335" cy="830997"/>
          </a:xfrm>
          <a:prstGeom prst="rect">
            <a:avLst/>
          </a:prstGeom>
        </p:spPr>
        <p:txBody>
          <a:bodyPr wrap="square">
            <a:spAutoFit/>
          </a:bodyPr>
          <a:lstStyle/>
          <a:p>
            <a:pPr marL="288000" indent="-457200"/>
            <a:r>
              <a:rPr lang="ja-JP" altLang="en-US" sz="1200" dirty="0">
                <a:solidFill>
                  <a:schemeClr val="bg1"/>
                </a:solidFill>
                <a:latin typeface="メイリオ" panose="020B0604030504040204" pitchFamily="50" charset="-128"/>
                <a:ea typeface="メイリオ" panose="020B0604030504040204" pitchFamily="50" charset="-128"/>
              </a:rPr>
              <a:t>　　政府が運営するオンラインサービス。</a:t>
            </a:r>
            <a:endParaRPr lang="en-US" altLang="ja-JP" sz="1200" dirty="0">
              <a:solidFill>
                <a:schemeClr val="bg1"/>
              </a:solidFill>
              <a:latin typeface="メイリオ" panose="020B0604030504040204" pitchFamily="50" charset="-128"/>
              <a:ea typeface="メイリオ" panose="020B0604030504040204" pitchFamily="50" charset="-128"/>
            </a:endParaRPr>
          </a:p>
          <a:p>
            <a:pPr marL="288000" indent="-457200"/>
            <a:r>
              <a:rPr lang="ja-JP" altLang="en-US" sz="1200" dirty="0">
                <a:solidFill>
                  <a:schemeClr val="bg1"/>
                </a:solidFill>
                <a:latin typeface="メイリオ" panose="020B0604030504040204" pitchFamily="50" charset="-128"/>
                <a:ea typeface="メイリオ" panose="020B0604030504040204" pitchFamily="50" charset="-128"/>
              </a:rPr>
              <a:t>　　自分専用のサイトから、行政手続の検索やオンライン申請がワンストップでできたり、行政機関からのお知らせを受け取れたりします。</a:t>
            </a:r>
          </a:p>
        </p:txBody>
      </p:sp>
      <p:sp>
        <p:nvSpPr>
          <p:cNvPr id="3" name="正方形/長方形 2"/>
          <p:cNvSpPr/>
          <p:nvPr/>
        </p:nvSpPr>
        <p:spPr>
          <a:xfrm>
            <a:off x="2077935" y="3816940"/>
            <a:ext cx="2698175" cy="523220"/>
          </a:xfrm>
          <a:prstGeom prst="rect">
            <a:avLst/>
          </a:prstGeom>
        </p:spPr>
        <p:txBody>
          <a:bodyPr wrap="none">
            <a:spAutoFit/>
          </a:bodyPr>
          <a:lstStyle/>
          <a:p>
            <a:pPr algn="ctr"/>
            <a:r>
              <a:rPr kumimoji="1" lang="ja-JP" altLang="en-US" sz="2800" b="1" dirty="0">
                <a:solidFill>
                  <a:schemeClr val="bg1"/>
                </a:solidFill>
                <a:latin typeface="メイリオ" panose="020B0604030504040204" pitchFamily="50" charset="-128"/>
                <a:ea typeface="メイリオ" panose="020B0604030504040204" pitchFamily="50" charset="-128"/>
              </a:rPr>
              <a:t>マイナポータル</a:t>
            </a:r>
            <a:endParaRPr kumimoji="1" lang="ja-JP" altLang="en-US" sz="1600" b="1" dirty="0">
              <a:solidFill>
                <a:schemeClr val="bg1"/>
              </a:solidFill>
              <a:latin typeface="メイリオ" panose="020B0604030504040204" pitchFamily="50" charset="-128"/>
              <a:ea typeface="メイリオ" panose="020B0604030504040204" pitchFamily="50" charset="-128"/>
            </a:endParaRPr>
          </a:p>
        </p:txBody>
      </p:sp>
      <p:sp>
        <p:nvSpPr>
          <p:cNvPr id="19" name="正方形/長方形 18"/>
          <p:cNvSpPr/>
          <p:nvPr/>
        </p:nvSpPr>
        <p:spPr>
          <a:xfrm>
            <a:off x="533400" y="6463600"/>
            <a:ext cx="1006218" cy="430887"/>
          </a:xfrm>
          <a:prstGeom prst="rect">
            <a:avLst/>
          </a:prstGeom>
          <a:ln>
            <a:solidFill>
              <a:schemeClr val="tx1"/>
            </a:solidFill>
          </a:ln>
        </p:spPr>
        <p:txBody>
          <a:bodyPr wrap="square">
            <a:spAutoFit/>
          </a:bodyPr>
          <a:lstStyle/>
          <a:p>
            <a:pPr algn="ctr"/>
            <a:r>
              <a:rPr lang="ja-JP" altLang="en-US" sz="1100" dirty="0">
                <a:latin typeface="メイリオ" panose="020B0604030504040204" pitchFamily="50" charset="-128"/>
                <a:ea typeface="メイリオ" panose="020B0604030504040204" pitchFamily="50" charset="-128"/>
                <a:cs typeface="Times New Roman" panose="02020603050405020304" pitchFamily="18" charset="0"/>
              </a:rPr>
              <a:t>登録対象外</a:t>
            </a:r>
            <a:endParaRPr lang="en-US" altLang="ja-JP" sz="1100" dirty="0">
              <a:latin typeface="メイリオ" panose="020B0604030504040204" pitchFamily="50" charset="-128"/>
              <a:ea typeface="メイリオ" panose="020B0604030504040204" pitchFamily="50" charset="-128"/>
              <a:cs typeface="Times New Roman" panose="02020603050405020304" pitchFamily="18" charset="0"/>
            </a:endParaRPr>
          </a:p>
          <a:p>
            <a:pPr algn="ctr"/>
            <a:r>
              <a:rPr lang="ja-JP" altLang="en-US" sz="1100" dirty="0">
                <a:latin typeface="メイリオ" panose="020B0604030504040204" pitchFamily="50" charset="-128"/>
                <a:ea typeface="メイリオ" panose="020B0604030504040204" pitchFamily="50" charset="-128"/>
              </a:rPr>
              <a:t>となる場合</a:t>
            </a:r>
          </a:p>
        </p:txBody>
      </p:sp>
      <p:sp>
        <p:nvSpPr>
          <p:cNvPr id="20" name="正方形/長方形 19"/>
          <p:cNvSpPr/>
          <p:nvPr/>
        </p:nvSpPr>
        <p:spPr>
          <a:xfrm>
            <a:off x="1559622" y="6679044"/>
            <a:ext cx="4739578" cy="261610"/>
          </a:xfrm>
          <a:prstGeom prst="rect">
            <a:avLst/>
          </a:prstGeom>
        </p:spPr>
        <p:txBody>
          <a:bodyPr wrap="square">
            <a:spAutoFit/>
          </a:bodyPr>
          <a:lstStyle/>
          <a:p>
            <a:r>
              <a:rPr lang="ja-JP" altLang="en-US" sz="11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1100" dirty="0">
                <a:latin typeface="メイリオ" panose="020B0604030504040204" pitchFamily="50" charset="-128"/>
                <a:ea typeface="メイリオ" panose="020B0604030504040204" pitchFamily="50" charset="-128"/>
                <a:cs typeface="Times New Roman" panose="02020603050405020304" pitchFamily="18" charset="0"/>
              </a:rPr>
              <a:t>特定健診の実施年度途中に加入、脱退等によ</a:t>
            </a:r>
            <a:r>
              <a:rPr lang="ja-JP" altLang="en-US" sz="1100" dirty="0">
                <a:latin typeface="メイリオ" panose="020B0604030504040204" pitchFamily="50" charset="-128"/>
                <a:ea typeface="メイリオ" panose="020B0604030504040204" pitchFamily="50" charset="-128"/>
                <a:cs typeface="Times New Roman" panose="02020603050405020304" pitchFamily="18" charset="0"/>
              </a:rPr>
              <a:t>り</a:t>
            </a:r>
            <a:r>
              <a:rPr lang="ja-JP" altLang="ja-JP" sz="1100" dirty="0">
                <a:latin typeface="メイリオ" panose="020B0604030504040204" pitchFamily="50" charset="-128"/>
                <a:ea typeface="メイリオ" panose="020B0604030504040204" pitchFamily="50" charset="-128"/>
                <a:cs typeface="Times New Roman" panose="02020603050405020304" pitchFamily="18" charset="0"/>
              </a:rPr>
              <a:t>異動した</a:t>
            </a:r>
            <a:r>
              <a:rPr lang="ja-JP" altLang="en-US" sz="1100" dirty="0">
                <a:latin typeface="メイリオ" panose="020B0604030504040204" pitchFamily="50" charset="-128"/>
                <a:ea typeface="メイリオ" panose="020B0604030504040204" pitchFamily="50" charset="-128"/>
                <a:cs typeface="Times New Roman" panose="02020603050405020304" pitchFamily="18" charset="0"/>
              </a:rPr>
              <a:t>者の場合　等</a:t>
            </a:r>
            <a:endParaRPr lang="ja-JP" altLang="en-US" sz="1100" dirty="0">
              <a:latin typeface="メイリオ" panose="020B0604030504040204" pitchFamily="50" charset="-128"/>
              <a:ea typeface="メイリオ" panose="020B0604030504040204" pitchFamily="50" charset="-128"/>
            </a:endParaRPr>
          </a:p>
        </p:txBody>
      </p:sp>
      <p:sp>
        <p:nvSpPr>
          <p:cNvPr id="21" name="正方形/長方形 20"/>
          <p:cNvSpPr/>
          <p:nvPr/>
        </p:nvSpPr>
        <p:spPr>
          <a:xfrm>
            <a:off x="1549400" y="6429564"/>
            <a:ext cx="3429000" cy="261610"/>
          </a:xfrm>
          <a:prstGeom prst="rect">
            <a:avLst/>
          </a:prstGeom>
        </p:spPr>
        <p:txBody>
          <a:bodyPr>
            <a:spAutoFit/>
          </a:bodyPr>
          <a:lstStyle/>
          <a:p>
            <a:r>
              <a:rPr lang="ja-JP" altLang="en-US" sz="1100" dirty="0">
                <a:latin typeface="メイリオ" panose="020B0604030504040204" pitchFamily="50" charset="-128"/>
                <a:ea typeface="メイリオ" panose="020B0604030504040204" pitchFamily="50" charset="-128"/>
                <a:cs typeface="Times New Roman" panose="02020603050405020304" pitchFamily="18" charset="0"/>
              </a:rPr>
              <a:t>・妊産婦等、</a:t>
            </a:r>
            <a:r>
              <a:rPr lang="ja-JP" altLang="ja-JP" sz="1100" dirty="0">
                <a:latin typeface="メイリオ" panose="020B0604030504040204" pitchFamily="50" charset="-128"/>
                <a:ea typeface="メイリオ" panose="020B0604030504040204" pitchFamily="50" charset="-128"/>
                <a:cs typeface="Times New Roman" panose="02020603050405020304" pitchFamily="18" charset="0"/>
              </a:rPr>
              <a:t>特定健診の除外対象</a:t>
            </a:r>
            <a:r>
              <a:rPr lang="ja-JP" altLang="en-US" sz="1100" dirty="0">
                <a:latin typeface="メイリオ" panose="020B0604030504040204" pitchFamily="50" charset="-128"/>
                <a:ea typeface="メイリオ" panose="020B0604030504040204" pitchFamily="50" charset="-128"/>
                <a:cs typeface="Times New Roman" panose="02020603050405020304" pitchFamily="18" charset="0"/>
              </a:rPr>
              <a:t>者の</a:t>
            </a:r>
            <a:r>
              <a:rPr lang="ja-JP" altLang="ja-JP" sz="1100" dirty="0">
                <a:latin typeface="メイリオ" panose="020B0604030504040204" pitchFamily="50" charset="-128"/>
                <a:ea typeface="メイリオ" panose="020B0604030504040204" pitchFamily="50" charset="-128"/>
                <a:cs typeface="Times New Roman" panose="02020603050405020304" pitchFamily="18" charset="0"/>
              </a:rPr>
              <a:t>場合</a:t>
            </a:r>
            <a:endParaRPr lang="ja-JP" altLang="en-US" sz="1100" dirty="0">
              <a:latin typeface="メイリオ" panose="020B0604030504040204" pitchFamily="50" charset="-128"/>
              <a:ea typeface="メイリオ" panose="020B0604030504040204" pitchFamily="50" charset="-128"/>
            </a:endParaRPr>
          </a:p>
        </p:txBody>
      </p:sp>
      <p:pic>
        <p:nvPicPr>
          <p:cNvPr id="22" name="図 21"/>
          <p:cNvPicPr>
            <a:picLocks noChangeAspect="1"/>
          </p:cNvPicPr>
          <p:nvPr/>
        </p:nvPicPr>
        <p:blipFill>
          <a:blip r:embed="rId2">
            <a:clrChange>
              <a:clrFrom>
                <a:srgbClr val="FFFFFF"/>
              </a:clrFrom>
              <a:clrTo>
                <a:srgbClr val="FFFFFF">
                  <a:alpha val="0"/>
                </a:srgbClr>
              </a:clrTo>
            </a:clrChange>
          </a:blip>
          <a:stretch>
            <a:fillRect/>
          </a:stretch>
        </p:blipFill>
        <p:spPr>
          <a:xfrm>
            <a:off x="351747" y="3812368"/>
            <a:ext cx="1187871" cy="1429557"/>
          </a:xfrm>
          <a:prstGeom prst="rect">
            <a:avLst/>
          </a:prstGeom>
        </p:spPr>
      </p:pic>
      <p:sp>
        <p:nvSpPr>
          <p:cNvPr id="23" name="テキスト ボックス 22"/>
          <p:cNvSpPr txBox="1"/>
          <p:nvPr/>
        </p:nvSpPr>
        <p:spPr>
          <a:xfrm>
            <a:off x="165100" y="1802992"/>
            <a:ext cx="6527800" cy="1089529"/>
          </a:xfrm>
          <a:prstGeom prst="rect">
            <a:avLst/>
          </a:prstGeom>
          <a:noFill/>
        </p:spPr>
        <p:txBody>
          <a:bodyPr wrap="square" rtlCol="0">
            <a:spAutoFit/>
          </a:bodyPr>
          <a:lstStyle/>
          <a:p>
            <a:pPr marL="285750" indent="-285750">
              <a:buFont typeface="Wingdings" panose="05000000000000000000" pitchFamily="2" charset="2"/>
              <a:buChar char="u"/>
            </a:pPr>
            <a:r>
              <a:rPr kumimoji="1" lang="ja-JP" altLang="en-US" dirty="0">
                <a:latin typeface="メイリオ" panose="020B0604030504040204" pitchFamily="50" charset="-128"/>
                <a:ea typeface="メイリオ" panose="020B0604030504040204" pitchFamily="50" charset="-128"/>
              </a:rPr>
              <a:t>令和３年</a:t>
            </a:r>
            <a:r>
              <a:rPr kumimoji="1" lang="en-US" altLang="ja-JP" dirty="0">
                <a:latin typeface="メイリオ" panose="020B0604030504040204" pitchFamily="50" charset="-128"/>
                <a:ea typeface="メイリオ" panose="020B0604030504040204" pitchFamily="50" charset="-128"/>
              </a:rPr>
              <a:t>10</a:t>
            </a:r>
            <a:r>
              <a:rPr kumimoji="1" lang="ja-JP" altLang="en-US" dirty="0">
                <a:latin typeface="メイリオ" panose="020B0604030504040204" pitchFamily="50" charset="-128"/>
                <a:ea typeface="メイリオ" panose="020B0604030504040204" pitchFamily="50" charset="-128"/>
              </a:rPr>
              <a:t>月（予定）から、マイナポータル上で特定健診</a:t>
            </a:r>
            <a:r>
              <a:rPr kumimoji="1" lang="ja-JP" altLang="en-US" sz="1200" dirty="0">
                <a:latin typeface="メイリオ" panose="020B0604030504040204" pitchFamily="50" charset="-128"/>
                <a:ea typeface="メイリオ" panose="020B0604030504040204" pitchFamily="50" charset="-128"/>
              </a:rPr>
              <a:t>（</a:t>
            </a:r>
            <a:r>
              <a:rPr kumimoji="1" lang="en-US" altLang="ja-JP" sz="120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１）</a:t>
            </a:r>
            <a:r>
              <a:rPr kumimoji="1" lang="ja-JP" altLang="en-US" dirty="0">
                <a:latin typeface="メイリオ" panose="020B0604030504040204" pitchFamily="50" charset="-128"/>
                <a:ea typeface="メイリオ" panose="020B0604030504040204" pitchFamily="50" charset="-128"/>
              </a:rPr>
              <a:t>や事業主健診等</a:t>
            </a:r>
            <a:r>
              <a:rPr kumimoji="1" lang="ja-JP" altLang="en-US" sz="1200" dirty="0">
                <a:latin typeface="メイリオ" panose="020B0604030504040204" pitchFamily="50" charset="-128"/>
                <a:ea typeface="メイリオ" panose="020B0604030504040204" pitchFamily="50" charset="-128"/>
              </a:rPr>
              <a:t>（</a:t>
            </a:r>
            <a:r>
              <a:rPr kumimoji="1" lang="en-US" altLang="ja-JP" sz="1200" dirty="0">
                <a:latin typeface="メイリオ" panose="020B0604030504040204" pitchFamily="50" charset="-128"/>
                <a:ea typeface="メイリオ" panose="020B0604030504040204" pitchFamily="50" charset="-128"/>
              </a:rPr>
              <a:t>※</a:t>
            </a:r>
            <a:r>
              <a:rPr kumimoji="1" lang="ja-JP" altLang="en-US" sz="1200" dirty="0">
                <a:latin typeface="メイリオ" panose="020B0604030504040204" pitchFamily="50" charset="-128"/>
                <a:ea typeface="メイリオ" panose="020B0604030504040204" pitchFamily="50" charset="-128"/>
              </a:rPr>
              <a:t>２）</a:t>
            </a:r>
            <a:r>
              <a:rPr kumimoji="1" lang="ja-JP" altLang="en-US" dirty="0">
                <a:latin typeface="メイリオ" panose="020B0604030504040204" pitchFamily="50" charset="-128"/>
                <a:ea typeface="メイリオ" panose="020B0604030504040204" pitchFamily="50" charset="-128"/>
              </a:rPr>
              <a:t>の結果の閲覧が可能になります。</a:t>
            </a:r>
            <a:endParaRPr kumimoji="1" lang="en-US" altLang="ja-JP" dirty="0">
              <a:latin typeface="メイリオ" panose="020B0604030504040204" pitchFamily="50" charset="-128"/>
              <a:ea typeface="メイリオ" panose="020B0604030504040204" pitchFamily="50" charset="-128"/>
            </a:endParaRPr>
          </a:p>
          <a:p>
            <a:pPr marL="285750" indent="-285750">
              <a:buFont typeface="Wingdings" panose="05000000000000000000" pitchFamily="2" charset="2"/>
              <a:buChar char="u"/>
            </a:pPr>
            <a:endParaRPr kumimoji="1" lang="en-US" altLang="ja-JP" sz="500" dirty="0">
              <a:latin typeface="メイリオ" panose="020B0604030504040204" pitchFamily="50" charset="-128"/>
              <a:ea typeface="メイリオ" panose="020B0604030504040204" pitchFamily="50" charset="-128"/>
            </a:endParaRPr>
          </a:p>
          <a:p>
            <a:r>
              <a:rPr kumimoji="1" lang="ja-JP" altLang="en-US" sz="1190" dirty="0">
                <a:latin typeface="メイリオ" panose="020B0604030504040204" pitchFamily="50" charset="-128"/>
                <a:ea typeface="メイリオ" panose="020B0604030504040204" pitchFamily="50" charset="-128"/>
              </a:rPr>
              <a:t>　（</a:t>
            </a:r>
            <a:r>
              <a:rPr kumimoji="1" lang="en-US" altLang="ja-JP" sz="1190" dirty="0">
                <a:latin typeface="メイリオ" panose="020B0604030504040204" pitchFamily="50" charset="-128"/>
                <a:ea typeface="メイリオ" panose="020B0604030504040204" pitchFamily="50" charset="-128"/>
              </a:rPr>
              <a:t>※</a:t>
            </a:r>
            <a:r>
              <a:rPr kumimoji="1" lang="ja-JP" altLang="en-US" sz="1190" dirty="0">
                <a:latin typeface="メイリオ" panose="020B0604030504040204" pitchFamily="50" charset="-128"/>
                <a:ea typeface="メイリオ" panose="020B0604030504040204" pitchFamily="50" charset="-128"/>
              </a:rPr>
              <a:t>１）</a:t>
            </a:r>
            <a:r>
              <a:rPr lang="ja-JP" altLang="en-US" sz="1190" dirty="0">
                <a:latin typeface="メイリオ" panose="020B0604030504040204" pitchFamily="50" charset="-128"/>
                <a:ea typeface="メイリオ" panose="020B0604030504040204" pitchFamily="50" charset="-128"/>
              </a:rPr>
              <a:t>生活習慣病の予防・改善のため、保険者が </a:t>
            </a:r>
            <a:r>
              <a:rPr lang="en-US" altLang="ja-JP" sz="1190" dirty="0">
                <a:latin typeface="メイリオ" panose="020B0604030504040204" pitchFamily="50" charset="-128"/>
                <a:ea typeface="メイリオ" panose="020B0604030504040204" pitchFamily="50" charset="-128"/>
              </a:rPr>
              <a:t>40</a:t>
            </a:r>
            <a:r>
              <a:rPr lang="ja-JP" altLang="en-US" sz="1190" dirty="0">
                <a:latin typeface="メイリオ" panose="020B0604030504040204" pitchFamily="50" charset="-128"/>
                <a:ea typeface="メイリオ" panose="020B0604030504040204" pitchFamily="50" charset="-128"/>
              </a:rPr>
              <a:t>～</a:t>
            </a:r>
            <a:r>
              <a:rPr lang="en-US" altLang="ja-JP" sz="1190" dirty="0">
                <a:latin typeface="メイリオ" panose="020B0604030504040204" pitchFamily="50" charset="-128"/>
                <a:ea typeface="メイリオ" panose="020B0604030504040204" pitchFamily="50" charset="-128"/>
              </a:rPr>
              <a:t>74</a:t>
            </a:r>
            <a:r>
              <a:rPr lang="ja-JP" altLang="en-US" sz="1190" dirty="0">
                <a:latin typeface="メイリオ" panose="020B0604030504040204" pitchFamily="50" charset="-128"/>
                <a:ea typeface="メイリオ" panose="020B0604030504040204" pitchFamily="50" charset="-128"/>
              </a:rPr>
              <a:t>歳の方を対象に実施する健診</a:t>
            </a:r>
            <a:endParaRPr kumimoji="1" lang="en-US" altLang="ja-JP" sz="1200" dirty="0">
              <a:latin typeface="メイリオ" panose="020B0604030504040204" pitchFamily="50" charset="-128"/>
              <a:ea typeface="メイリオ" panose="020B0604030504040204" pitchFamily="50" charset="-128"/>
            </a:endParaRPr>
          </a:p>
          <a:p>
            <a:r>
              <a:rPr kumimoji="1" lang="ja-JP" altLang="en-US" sz="1190" dirty="0">
                <a:latin typeface="メイリオ" panose="020B0604030504040204" pitchFamily="50" charset="-128"/>
                <a:ea typeface="メイリオ" panose="020B0604030504040204" pitchFamily="50" charset="-128"/>
              </a:rPr>
              <a:t>　（</a:t>
            </a:r>
            <a:r>
              <a:rPr kumimoji="1" lang="en-US" altLang="ja-JP" sz="1190" dirty="0">
                <a:latin typeface="メイリオ" panose="020B0604030504040204" pitchFamily="50" charset="-128"/>
                <a:ea typeface="メイリオ" panose="020B0604030504040204" pitchFamily="50" charset="-128"/>
              </a:rPr>
              <a:t>※</a:t>
            </a:r>
            <a:r>
              <a:rPr kumimoji="1" lang="ja-JP" altLang="en-US" sz="1190" dirty="0">
                <a:latin typeface="メイリオ" panose="020B0604030504040204" pitchFamily="50" charset="-128"/>
                <a:ea typeface="メイリオ" panose="020B0604030504040204" pitchFamily="50" charset="-128"/>
              </a:rPr>
              <a:t>２）特定健診の検査項目の結果が事業主等から保険者に提供された場合に閲覧可</a:t>
            </a:r>
            <a:endParaRPr kumimoji="1" lang="en-US" altLang="ja-JP" sz="1190" dirty="0">
              <a:latin typeface="メイリオ" panose="020B0604030504040204" pitchFamily="50" charset="-128"/>
              <a:ea typeface="メイリオ" panose="020B0604030504040204" pitchFamily="50" charset="-128"/>
            </a:endParaRPr>
          </a:p>
        </p:txBody>
      </p:sp>
      <p:sp>
        <p:nvSpPr>
          <p:cNvPr id="24" name="円形吹き出し 23"/>
          <p:cNvSpPr/>
          <p:nvPr/>
        </p:nvSpPr>
        <p:spPr>
          <a:xfrm>
            <a:off x="4064000" y="3039535"/>
            <a:ext cx="1993900" cy="613116"/>
          </a:xfrm>
          <a:prstGeom prst="wedgeEllipseCallout">
            <a:avLst>
              <a:gd name="adj1" fmla="val -39881"/>
              <a:gd name="adj2" fmla="val 58390"/>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latin typeface="メイリオ" panose="020B0604030504040204" pitchFamily="50" charset="-128"/>
                <a:ea typeface="メイリオ" panose="020B0604030504040204" pitchFamily="50" charset="-128"/>
              </a:rPr>
              <a:t>健康診断結果</a:t>
            </a:r>
          </a:p>
        </p:txBody>
      </p:sp>
      <p:sp>
        <p:nvSpPr>
          <p:cNvPr id="27" name="円形吹き出し 26"/>
          <p:cNvSpPr/>
          <p:nvPr/>
        </p:nvSpPr>
        <p:spPr>
          <a:xfrm>
            <a:off x="1003300" y="3016162"/>
            <a:ext cx="1930400" cy="591787"/>
          </a:xfrm>
          <a:prstGeom prst="wedgeEllipseCallout">
            <a:avLst>
              <a:gd name="adj1" fmla="val 38096"/>
              <a:gd name="adj2" fmla="val 62500"/>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latin typeface="メイリオ" panose="020B0604030504040204" pitchFamily="50" charset="-128"/>
                <a:ea typeface="メイリオ" panose="020B0604030504040204" pitchFamily="50" charset="-128"/>
              </a:rPr>
              <a:t>服薬履歴</a:t>
            </a:r>
          </a:p>
        </p:txBody>
      </p:sp>
      <p:pic>
        <p:nvPicPr>
          <p:cNvPr id="32" name="図 31"/>
          <p:cNvPicPr>
            <a:picLocks noChangeAspect="1"/>
          </p:cNvPicPr>
          <p:nvPr/>
        </p:nvPicPr>
        <p:blipFill>
          <a:blip r:embed="rId3">
            <a:clrChange>
              <a:clrFrom>
                <a:srgbClr val="FFFFFF"/>
              </a:clrFrom>
              <a:clrTo>
                <a:srgbClr val="FFFFFF">
                  <a:alpha val="0"/>
                </a:srgbClr>
              </a:clrTo>
            </a:clrChange>
          </a:blip>
          <a:stretch>
            <a:fillRect/>
          </a:stretch>
        </p:blipFill>
        <p:spPr>
          <a:xfrm>
            <a:off x="5224762" y="3658116"/>
            <a:ext cx="958010" cy="1570451"/>
          </a:xfrm>
          <a:prstGeom prst="rect">
            <a:avLst/>
          </a:prstGeom>
        </p:spPr>
      </p:pic>
    </p:spTree>
    <p:extLst>
      <p:ext uri="{BB962C8B-B14F-4D97-AF65-F5344CB8AC3E}">
        <p14:creationId xmlns:p14="http://schemas.microsoft.com/office/powerpoint/2010/main" val="163776458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360</TotalTime>
  <Words>300</Words>
  <Application>Microsoft Office PowerPoint</Application>
  <PresentationFormat>A4 210 x 297 mm</PresentationFormat>
  <Paragraphs>22</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メイリオ</vt:lpstr>
      <vt:lpstr>游ゴシック</vt:lpstr>
      <vt:lpstr>Arial</vt:lpstr>
      <vt:lpstr>Calibri</vt:lpstr>
      <vt:lpstr>Calibri Light</vt:lpstr>
      <vt:lpstr>Wingdings</vt:lpstr>
      <vt:lpstr>Office テーマ</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岡﨑 天海(okazaki-takami.ak9)</dc:creator>
  <cp:lastModifiedBy>Sekine Kyoko/関根 恭子</cp:lastModifiedBy>
  <cp:revision>60</cp:revision>
  <dcterms:created xsi:type="dcterms:W3CDTF">2021-09-14T01:33:54Z</dcterms:created>
  <dcterms:modified xsi:type="dcterms:W3CDTF">2021-10-15T01:19:33Z</dcterms:modified>
</cp:coreProperties>
</file>